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7" r:id="rId4"/>
    <p:sldId id="268" r:id="rId5"/>
    <p:sldId id="263" r:id="rId6"/>
    <p:sldId id="260" r:id="rId7"/>
    <p:sldId id="269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ilip\Desktop\Effective%20usage%20on%20ITME\Effective%20usage%20of%20LT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Filip\Desktop\Effective%20usage%20on%20ITME\Effective%20usage%20of%20LT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 err="1" smtClean="0"/>
              <a:t>Nominovana</a:t>
            </a:r>
            <a:r>
              <a:rPr lang="en-GB" baseline="0" dirty="0" smtClean="0"/>
              <a:t> LT </a:t>
            </a:r>
            <a:r>
              <a:rPr lang="en-GB" baseline="0" dirty="0" err="1" smtClean="0"/>
              <a:t>prava</a:t>
            </a:r>
            <a:r>
              <a:rPr lang="en-GB" baseline="0" dirty="0" smtClean="0"/>
              <a:t> (A-&gt;B)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Sheet1!$B$14:$AF$14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Sheet1!$B$15:$AF$15</c:f>
              <c:numCache>
                <c:formatCode>0%</c:formatCode>
                <c:ptCount val="31"/>
                <c:pt idx="0">
                  <c:v>0.13828603227601557</c:v>
                </c:pt>
                <c:pt idx="1">
                  <c:v>0.13675570395102948</c:v>
                </c:pt>
                <c:pt idx="2">
                  <c:v>8.6672231496939339E-2</c:v>
                </c:pt>
                <c:pt idx="3">
                  <c:v>9.710628825820812E-2</c:v>
                </c:pt>
                <c:pt idx="4">
                  <c:v>7.6099053978853651E-2</c:v>
                </c:pt>
                <c:pt idx="5">
                  <c:v>0.18781302170283806</c:v>
                </c:pt>
                <c:pt idx="6">
                  <c:v>0.1889259877573734</c:v>
                </c:pt>
                <c:pt idx="7">
                  <c:v>0.10580133555926544</c:v>
                </c:pt>
                <c:pt idx="8">
                  <c:v>0.14482470784641069</c:v>
                </c:pt>
                <c:pt idx="9">
                  <c:v>4.855314412910406E-2</c:v>
                </c:pt>
                <c:pt idx="10">
                  <c:v>7.0673344462993878E-2</c:v>
                </c:pt>
                <c:pt idx="11">
                  <c:v>4.062326099053979E-2</c:v>
                </c:pt>
                <c:pt idx="12">
                  <c:v>8.8272120200333884E-2</c:v>
                </c:pt>
                <c:pt idx="13">
                  <c:v>6.2604340567612687E-2</c:v>
                </c:pt>
                <c:pt idx="14">
                  <c:v>0.12917362270450752</c:v>
                </c:pt>
                <c:pt idx="15">
                  <c:v>6.0517529215358933E-2</c:v>
                </c:pt>
                <c:pt idx="16">
                  <c:v>1.9476905954368393E-2</c:v>
                </c:pt>
                <c:pt idx="17">
                  <c:v>8.069003895381191E-2</c:v>
                </c:pt>
                <c:pt idx="18">
                  <c:v>7.2481914301613798E-2</c:v>
                </c:pt>
                <c:pt idx="19">
                  <c:v>0.10628825820812465</c:v>
                </c:pt>
                <c:pt idx="20">
                  <c:v>0.15094602114635502</c:v>
                </c:pt>
                <c:pt idx="21">
                  <c:v>0.1572064552031163</c:v>
                </c:pt>
                <c:pt idx="22">
                  <c:v>6.4552031163049528E-2</c:v>
                </c:pt>
                <c:pt idx="23">
                  <c:v>6.7334446299387868E-2</c:v>
                </c:pt>
                <c:pt idx="24">
                  <c:v>0.10322760155815247</c:v>
                </c:pt>
                <c:pt idx="25">
                  <c:v>0.12186978297161936</c:v>
                </c:pt>
                <c:pt idx="26">
                  <c:v>0.15456316082359489</c:v>
                </c:pt>
                <c:pt idx="27">
                  <c:v>0.13884251530328326</c:v>
                </c:pt>
                <c:pt idx="28">
                  <c:v>0.12075681691708402</c:v>
                </c:pt>
                <c:pt idx="29">
                  <c:v>3.7979966611018365E-2</c:v>
                </c:pt>
                <c:pt idx="30">
                  <c:v>4.9526989426822481E-2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235088"/>
        <c:axId val="399228032"/>
      </c:barChart>
      <c:dateAx>
        <c:axId val="399235088"/>
        <c:scaling>
          <c:orientation val="minMax"/>
        </c:scaling>
        <c:delete val="1"/>
        <c:axPos val="b"/>
        <c:numFmt formatCode="m/d/yyyy;@" sourceLinked="1"/>
        <c:majorTickMark val="out"/>
        <c:minorTickMark val="none"/>
        <c:tickLblPos val="nextTo"/>
        <c:crossAx val="399228032"/>
        <c:crosses val="autoZero"/>
        <c:auto val="1"/>
        <c:lblOffset val="100"/>
        <c:baseTimeUnit val="days"/>
      </c:dateAx>
      <c:valAx>
        <c:axId val="39922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 err="1" smtClean="0"/>
              <a:t>Nominovana</a:t>
            </a:r>
            <a:r>
              <a:rPr lang="en-GB" baseline="0" dirty="0" smtClean="0"/>
              <a:t> LT </a:t>
            </a:r>
            <a:r>
              <a:rPr lang="en-GB" baseline="0" dirty="0" err="1" smtClean="0"/>
              <a:t>prava</a:t>
            </a:r>
            <a:r>
              <a:rPr lang="en-GB" baseline="0" dirty="0" smtClean="0"/>
              <a:t> (B-&gt;A)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Sheet1!$B$22:$AF$22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Sheet1!$B$23:$AF$23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7.442960489705064E-3</c:v>
                </c:pt>
                <c:pt idx="5">
                  <c:v>0</c:v>
                </c:pt>
                <c:pt idx="6">
                  <c:v>0</c:v>
                </c:pt>
                <c:pt idx="7">
                  <c:v>2.4346132442960491E-2</c:v>
                </c:pt>
                <c:pt idx="8">
                  <c:v>0</c:v>
                </c:pt>
                <c:pt idx="9">
                  <c:v>4.8692264885920981E-2</c:v>
                </c:pt>
                <c:pt idx="10">
                  <c:v>3.1302170283806344E-2</c:v>
                </c:pt>
                <c:pt idx="11">
                  <c:v>1.5651085141903172E-2</c:v>
                </c:pt>
                <c:pt idx="12">
                  <c:v>3.589315525876461E-2</c:v>
                </c:pt>
                <c:pt idx="13">
                  <c:v>4.8414023372287146E-2</c:v>
                </c:pt>
                <c:pt idx="14">
                  <c:v>1.6138007790762382E-2</c:v>
                </c:pt>
                <c:pt idx="15">
                  <c:v>3.5197551474680025E-2</c:v>
                </c:pt>
                <c:pt idx="16">
                  <c:v>8.9872008903728443E-2</c:v>
                </c:pt>
                <c:pt idx="17">
                  <c:v>4.4936004451864221E-2</c:v>
                </c:pt>
                <c:pt idx="18">
                  <c:v>5.3839732888146911E-2</c:v>
                </c:pt>
                <c:pt idx="19">
                  <c:v>3.9092932665553699E-2</c:v>
                </c:pt>
                <c:pt idx="20">
                  <c:v>1.335559265442404E-2</c:v>
                </c:pt>
                <c:pt idx="21">
                  <c:v>2.1702838063439065E-2</c:v>
                </c:pt>
                <c:pt idx="22">
                  <c:v>2.8311074012242626E-2</c:v>
                </c:pt>
                <c:pt idx="23">
                  <c:v>2.142459654980523E-2</c:v>
                </c:pt>
                <c:pt idx="24">
                  <c:v>3.2108389012620642E-2</c:v>
                </c:pt>
                <c:pt idx="25">
                  <c:v>3.0072173215717722E-2</c:v>
                </c:pt>
                <c:pt idx="26">
                  <c:v>7.2173215717722533E-3</c:v>
                </c:pt>
                <c:pt idx="27">
                  <c:v>4.0096230954290296E-2</c:v>
                </c:pt>
                <c:pt idx="28">
                  <c:v>6.4153969526864474E-2</c:v>
                </c:pt>
                <c:pt idx="29">
                  <c:v>5.7039510294936008E-2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228424"/>
        <c:axId val="399229992"/>
      </c:barChart>
      <c:dateAx>
        <c:axId val="399228424"/>
        <c:scaling>
          <c:orientation val="minMax"/>
        </c:scaling>
        <c:delete val="1"/>
        <c:axPos val="b"/>
        <c:numFmt formatCode="m/d/yyyy;@" sourceLinked="1"/>
        <c:majorTickMark val="out"/>
        <c:minorTickMark val="none"/>
        <c:tickLblPos val="nextTo"/>
        <c:crossAx val="399229992"/>
        <c:crosses val="autoZero"/>
        <c:auto val="1"/>
        <c:lblOffset val="100"/>
        <c:baseTimeUnit val="days"/>
      </c:dateAx>
      <c:valAx>
        <c:axId val="39922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2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aseline="0" dirty="0" err="1" smtClean="0"/>
              <a:t>Nominovana</a:t>
            </a:r>
            <a:r>
              <a:rPr lang="en-GB" sz="1400" baseline="0" dirty="0" smtClean="0"/>
              <a:t> + </a:t>
            </a:r>
            <a:r>
              <a:rPr lang="en-GB" sz="1400" baseline="0" dirty="0" err="1" smtClean="0"/>
              <a:t>ponovo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kupljena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prava</a:t>
            </a:r>
            <a:endParaRPr lang="en-GB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LT nominated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Sheet1!$B$14:$AF$14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Sheet1!$B$15:$AF$15</c:f>
              <c:numCache>
                <c:formatCode>0%</c:formatCode>
                <c:ptCount val="31"/>
                <c:pt idx="0">
                  <c:v>0.13828603227601557</c:v>
                </c:pt>
                <c:pt idx="1">
                  <c:v>0.13675570395102948</c:v>
                </c:pt>
                <c:pt idx="2">
                  <c:v>8.6672231496939339E-2</c:v>
                </c:pt>
                <c:pt idx="3">
                  <c:v>9.710628825820812E-2</c:v>
                </c:pt>
                <c:pt idx="4">
                  <c:v>7.6099053978853651E-2</c:v>
                </c:pt>
                <c:pt idx="5">
                  <c:v>0.18781302170283806</c:v>
                </c:pt>
                <c:pt idx="6">
                  <c:v>0.1889259877573734</c:v>
                </c:pt>
                <c:pt idx="7">
                  <c:v>0.10580133555926544</c:v>
                </c:pt>
                <c:pt idx="8">
                  <c:v>0.14482470784641069</c:v>
                </c:pt>
                <c:pt idx="9">
                  <c:v>4.855314412910406E-2</c:v>
                </c:pt>
                <c:pt idx="10">
                  <c:v>7.0673344462993878E-2</c:v>
                </c:pt>
                <c:pt idx="11">
                  <c:v>4.062326099053979E-2</c:v>
                </c:pt>
                <c:pt idx="12">
                  <c:v>8.8272120200333884E-2</c:v>
                </c:pt>
                <c:pt idx="13">
                  <c:v>6.2604340567612687E-2</c:v>
                </c:pt>
                <c:pt idx="14">
                  <c:v>0.12917362270450752</c:v>
                </c:pt>
                <c:pt idx="15">
                  <c:v>6.0517529215358933E-2</c:v>
                </c:pt>
                <c:pt idx="16">
                  <c:v>1.9476905954368393E-2</c:v>
                </c:pt>
                <c:pt idx="17">
                  <c:v>8.069003895381191E-2</c:v>
                </c:pt>
                <c:pt idx="18">
                  <c:v>7.2481914301613798E-2</c:v>
                </c:pt>
                <c:pt idx="19">
                  <c:v>0.10628825820812465</c:v>
                </c:pt>
                <c:pt idx="20">
                  <c:v>0.15094602114635502</c:v>
                </c:pt>
                <c:pt idx="21">
                  <c:v>0.1572064552031163</c:v>
                </c:pt>
                <c:pt idx="22">
                  <c:v>6.4552031163049528E-2</c:v>
                </c:pt>
                <c:pt idx="23">
                  <c:v>6.7334446299387868E-2</c:v>
                </c:pt>
                <c:pt idx="24">
                  <c:v>0.10322760155815247</c:v>
                </c:pt>
                <c:pt idx="25">
                  <c:v>0.12186978297161936</c:v>
                </c:pt>
                <c:pt idx="26">
                  <c:v>0.15456316082359489</c:v>
                </c:pt>
                <c:pt idx="27">
                  <c:v>0.13884251530328326</c:v>
                </c:pt>
                <c:pt idx="28">
                  <c:v>0.12075681691708402</c:v>
                </c:pt>
                <c:pt idx="29">
                  <c:v>3.7979966611018365E-2</c:v>
                </c:pt>
                <c:pt idx="30">
                  <c:v>4.9526989426822481E-2</c:v>
                </c:pt>
              </c:numCache>
            </c:numRef>
          </c:val>
        </c:ser>
        <c:ser>
          <c:idx val="1"/>
          <c:order val="1"/>
          <c:tx>
            <c:v>LT reacquired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Sheet1!$B$14:$AF$14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Sheet1!$B$16:$AF$16</c:f>
              <c:numCache>
                <c:formatCode>0%</c:formatCode>
                <c:ptCount val="31"/>
                <c:pt idx="0">
                  <c:v>0.40400667779632726</c:v>
                </c:pt>
                <c:pt idx="1">
                  <c:v>0.39287701725097385</c:v>
                </c:pt>
                <c:pt idx="2">
                  <c:v>0.36442682248191427</c:v>
                </c:pt>
                <c:pt idx="3">
                  <c:v>0.38752086811352254</c:v>
                </c:pt>
                <c:pt idx="4">
                  <c:v>0.43739565943238734</c:v>
                </c:pt>
                <c:pt idx="5">
                  <c:v>0.41764051196438501</c:v>
                </c:pt>
                <c:pt idx="6">
                  <c:v>0.43266555370061216</c:v>
                </c:pt>
                <c:pt idx="7">
                  <c:v>0.41235392320534225</c:v>
                </c:pt>
                <c:pt idx="8">
                  <c:v>0.4032415136338342</c:v>
                </c:pt>
                <c:pt idx="9">
                  <c:v>0.37896494156928212</c:v>
                </c:pt>
                <c:pt idx="10">
                  <c:v>0.31343906510851416</c:v>
                </c:pt>
                <c:pt idx="11">
                  <c:v>0.4123539232053422</c:v>
                </c:pt>
                <c:pt idx="12">
                  <c:v>0.46278519755147468</c:v>
                </c:pt>
                <c:pt idx="13">
                  <c:v>0.45193377851975514</c:v>
                </c:pt>
                <c:pt idx="14">
                  <c:v>0.45944629938786874</c:v>
                </c:pt>
                <c:pt idx="15">
                  <c:v>0.41256260434056763</c:v>
                </c:pt>
                <c:pt idx="16">
                  <c:v>0.39287701725097385</c:v>
                </c:pt>
                <c:pt idx="17">
                  <c:v>0.41270172509738456</c:v>
                </c:pt>
                <c:pt idx="18">
                  <c:v>0.43238731218697835</c:v>
                </c:pt>
                <c:pt idx="19">
                  <c:v>0.44400389538119084</c:v>
                </c:pt>
                <c:pt idx="20">
                  <c:v>0.41256260434056757</c:v>
                </c:pt>
                <c:pt idx="21">
                  <c:v>0.45415971062882587</c:v>
                </c:pt>
                <c:pt idx="22">
                  <c:v>0.42223149693934336</c:v>
                </c:pt>
                <c:pt idx="23">
                  <c:v>0.38738174735670561</c:v>
                </c:pt>
                <c:pt idx="24">
                  <c:v>0.43412632164718978</c:v>
                </c:pt>
                <c:pt idx="25">
                  <c:v>0.47530606566499717</c:v>
                </c:pt>
                <c:pt idx="26">
                  <c:v>0.4841402337228714</c:v>
                </c:pt>
                <c:pt idx="27">
                  <c:v>0.44734279354479689</c:v>
                </c:pt>
                <c:pt idx="28">
                  <c:v>0.49853923205342238</c:v>
                </c:pt>
                <c:pt idx="29">
                  <c:v>0.42104897050639956</c:v>
                </c:pt>
                <c:pt idx="30">
                  <c:v>0.37896494156928212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230776"/>
        <c:axId val="352131592"/>
      </c:barChart>
      <c:dateAx>
        <c:axId val="399230776"/>
        <c:scaling>
          <c:orientation val="minMax"/>
        </c:scaling>
        <c:delete val="1"/>
        <c:axPos val="b"/>
        <c:numFmt formatCode="m/d/yyyy;@" sourceLinked="1"/>
        <c:majorTickMark val="out"/>
        <c:minorTickMark val="none"/>
        <c:tickLblPos val="nextTo"/>
        <c:crossAx val="352131592"/>
        <c:crosses val="autoZero"/>
        <c:auto val="1"/>
        <c:lblOffset val="100"/>
        <c:baseTimeUnit val="days"/>
      </c:dateAx>
      <c:valAx>
        <c:axId val="35213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 smtClean="0"/>
              <a:t>Nominovana</a:t>
            </a:r>
            <a:r>
              <a:rPr lang="en-GB" dirty="0" smtClean="0"/>
              <a:t> +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ponovo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kupljena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prava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LT nominated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Sheet1!$B$22:$AF$22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Sheet1!$B$23:$AF$23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7.442960489705064E-3</c:v>
                </c:pt>
                <c:pt idx="5">
                  <c:v>0</c:v>
                </c:pt>
                <c:pt idx="6">
                  <c:v>0</c:v>
                </c:pt>
                <c:pt idx="7">
                  <c:v>2.4346132442960491E-2</c:v>
                </c:pt>
                <c:pt idx="8">
                  <c:v>0</c:v>
                </c:pt>
                <c:pt idx="9">
                  <c:v>4.8692264885920981E-2</c:v>
                </c:pt>
                <c:pt idx="10">
                  <c:v>3.1302170283806344E-2</c:v>
                </c:pt>
                <c:pt idx="11">
                  <c:v>1.5651085141903172E-2</c:v>
                </c:pt>
                <c:pt idx="12">
                  <c:v>3.589315525876461E-2</c:v>
                </c:pt>
                <c:pt idx="13">
                  <c:v>4.8414023372287146E-2</c:v>
                </c:pt>
                <c:pt idx="14">
                  <c:v>1.6138007790762382E-2</c:v>
                </c:pt>
                <c:pt idx="15">
                  <c:v>3.5197551474680025E-2</c:v>
                </c:pt>
                <c:pt idx="16">
                  <c:v>8.9872008903728443E-2</c:v>
                </c:pt>
                <c:pt idx="17">
                  <c:v>4.4936004451864221E-2</c:v>
                </c:pt>
                <c:pt idx="18">
                  <c:v>5.3839732888146911E-2</c:v>
                </c:pt>
                <c:pt idx="19">
                  <c:v>3.9092932665553699E-2</c:v>
                </c:pt>
                <c:pt idx="20">
                  <c:v>1.335559265442404E-2</c:v>
                </c:pt>
                <c:pt idx="21">
                  <c:v>2.1702838063439065E-2</c:v>
                </c:pt>
                <c:pt idx="22">
                  <c:v>2.8311074012242626E-2</c:v>
                </c:pt>
                <c:pt idx="23">
                  <c:v>2.142459654980523E-2</c:v>
                </c:pt>
                <c:pt idx="24">
                  <c:v>3.2108389012620642E-2</c:v>
                </c:pt>
                <c:pt idx="25">
                  <c:v>3.0072173215717722E-2</c:v>
                </c:pt>
                <c:pt idx="26">
                  <c:v>7.2173215717722533E-3</c:v>
                </c:pt>
                <c:pt idx="27">
                  <c:v>4.0096230954290296E-2</c:v>
                </c:pt>
                <c:pt idx="28">
                  <c:v>6.4153969526864474E-2</c:v>
                </c:pt>
                <c:pt idx="29">
                  <c:v>5.7039510294936008E-2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v>LT reacquired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Sheet1!$B$22:$AF$22</c:f>
              <c:numCache>
                <c:formatCode>m/d/yyyy;@</c:formatCode>
                <c:ptCount val="31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</c:numCache>
            </c:numRef>
          </c:cat>
          <c:val>
            <c:numRef>
              <c:f>Sheet1!$B$24:$AF$24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0.25041736227045075</c:v>
                </c:pt>
                <c:pt idx="4">
                  <c:v>0.4352392877017251</c:v>
                </c:pt>
                <c:pt idx="5">
                  <c:v>0.4186143572621035</c:v>
                </c:pt>
                <c:pt idx="6">
                  <c:v>0.41903171953255425</c:v>
                </c:pt>
                <c:pt idx="7">
                  <c:v>0.43510016694490822</c:v>
                </c:pt>
                <c:pt idx="8">
                  <c:v>0.43516972732331666</c:v>
                </c:pt>
                <c:pt idx="9">
                  <c:v>0.43092654424040067</c:v>
                </c:pt>
                <c:pt idx="10">
                  <c:v>0.39913745130773515</c:v>
                </c:pt>
                <c:pt idx="11">
                  <c:v>0.41847523650528662</c:v>
                </c:pt>
                <c:pt idx="12">
                  <c:v>0.41165831942125763</c:v>
                </c:pt>
                <c:pt idx="13">
                  <c:v>0.41339732888146907</c:v>
                </c:pt>
                <c:pt idx="14">
                  <c:v>0.42320534223706174</c:v>
                </c:pt>
                <c:pt idx="15">
                  <c:v>0.43969115191986646</c:v>
                </c:pt>
                <c:pt idx="16">
                  <c:v>0.42035336672231499</c:v>
                </c:pt>
                <c:pt idx="17">
                  <c:v>0.44205620478575403</c:v>
                </c:pt>
                <c:pt idx="18">
                  <c:v>0.43510016694490816</c:v>
                </c:pt>
                <c:pt idx="19">
                  <c:v>0.4352392877017251</c:v>
                </c:pt>
                <c:pt idx="20">
                  <c:v>0.41903171953255425</c:v>
                </c:pt>
                <c:pt idx="21">
                  <c:v>0.43572621035058429</c:v>
                </c:pt>
                <c:pt idx="22">
                  <c:v>0.40943238731218695</c:v>
                </c:pt>
                <c:pt idx="23">
                  <c:v>0.43510016694490822</c:v>
                </c:pt>
                <c:pt idx="24">
                  <c:v>0.44135115070527098</c:v>
                </c:pt>
                <c:pt idx="25">
                  <c:v>0.42311547714514836</c:v>
                </c:pt>
                <c:pt idx="26">
                  <c:v>0.41198877305533282</c:v>
                </c:pt>
                <c:pt idx="27">
                  <c:v>0.43584603047313553</c:v>
                </c:pt>
                <c:pt idx="28">
                  <c:v>0.43584603047313553</c:v>
                </c:pt>
                <c:pt idx="29">
                  <c:v>0.44177796327212016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678568"/>
        <c:axId val="401680528"/>
      </c:barChart>
      <c:dateAx>
        <c:axId val="401678568"/>
        <c:scaling>
          <c:orientation val="minMax"/>
        </c:scaling>
        <c:delete val="1"/>
        <c:axPos val="b"/>
        <c:numFmt formatCode="m/d/yyyy;@" sourceLinked="1"/>
        <c:majorTickMark val="out"/>
        <c:minorTickMark val="none"/>
        <c:tickLblPos val="nextTo"/>
        <c:crossAx val="401680528"/>
        <c:crosses val="autoZero"/>
        <c:auto val="1"/>
        <c:lblOffset val="100"/>
        <c:baseTimeUnit val="days"/>
      </c:dateAx>
      <c:valAx>
        <c:axId val="40168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BCDEE1-43FA-47A0-BF67-3CD946318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85AB2A-104A-4D52-995C-3FE0A541B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88B631-0029-4615-B829-A727B6C76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18B0C-1EC2-4AA8-9C7B-FC75BD6FD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A37300-1750-4CF3-B3AB-BB773EBF6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6B181D-3CF8-4FA4-BAE1-1884A10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74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73" r:id="rId15"/>
    <p:sldLayoutId id="2147483655" r:id="rId16"/>
    <p:sldLayoutId id="2147483657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811" y="2420627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Fizička</a:t>
            </a:r>
            <a:r>
              <a:rPr lang="en-NZ" dirty="0" smtClean="0"/>
              <a:t> i </a:t>
            </a:r>
            <a:r>
              <a:rPr lang="en-NZ" dirty="0" err="1" smtClean="0"/>
              <a:t>finansijska</a:t>
            </a:r>
            <a:r>
              <a:rPr lang="en-NZ" dirty="0" smtClean="0"/>
              <a:t> </a:t>
            </a:r>
            <a:r>
              <a:rPr lang="en-NZ" dirty="0" err="1" smtClean="0"/>
              <a:t>prava</a:t>
            </a:r>
            <a:r>
              <a:rPr lang="en-NZ" dirty="0" smtClean="0"/>
              <a:t> </a:t>
            </a:r>
            <a:r>
              <a:rPr lang="en-NZ" dirty="0" err="1" smtClean="0"/>
              <a:t>prenosa</a:t>
            </a: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501162" y="123093"/>
            <a:ext cx="8159262" cy="386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dirty="0" smtClean="0"/>
              <a:t>Coordinated Auction Office in South East Europe </a:t>
            </a:r>
            <a:r>
              <a:rPr lang="en-NZ" sz="2000" dirty="0" err="1" smtClean="0"/>
              <a:t>d.o.o</a:t>
            </a:r>
            <a:r>
              <a:rPr lang="en-NZ" sz="2000" dirty="0" smtClean="0"/>
              <a:t>. Podgorica</a:t>
            </a:r>
            <a:endParaRPr lang="en-NZ" sz="2000" dirty="0"/>
          </a:p>
        </p:txBody>
      </p:sp>
      <p:sp>
        <p:nvSpPr>
          <p:cNvPr id="5" name="Rectangle 4"/>
          <p:cNvSpPr/>
          <p:nvPr/>
        </p:nvSpPr>
        <p:spPr>
          <a:xfrm>
            <a:off x="220134" y="5552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Filip Markovi</a:t>
            </a:r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Nikolina </a:t>
            </a:r>
            <a:r>
              <a:rPr lang="en-GB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Kaž</a:t>
            </a:r>
            <a:r>
              <a:rPr lang="sr-Latn-ME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ić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Filip 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išur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Fizička</a:t>
            </a:r>
            <a:r>
              <a:rPr lang="en-GB" dirty="0" smtClean="0"/>
              <a:t> i </a:t>
            </a:r>
            <a:r>
              <a:rPr lang="en-GB" dirty="0" err="1" smtClean="0"/>
              <a:t>finansijska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prenosa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2366991"/>
            <a:ext cx="7886700" cy="4351338"/>
          </a:xfrm>
        </p:spPr>
        <p:txBody>
          <a:bodyPr/>
          <a:lstStyle/>
          <a:p>
            <a:r>
              <a:rPr lang="en-US" dirty="0" err="1" smtClean="0"/>
              <a:t>Fizi</a:t>
            </a:r>
            <a:r>
              <a:rPr lang="en-GB" dirty="0" err="1" smtClean="0"/>
              <a:t>čka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prenosa</a:t>
            </a:r>
            <a:endParaRPr lang="en-GB" dirty="0" smtClean="0"/>
          </a:p>
          <a:p>
            <a:r>
              <a:rPr lang="en-GB" dirty="0" err="1" smtClean="0"/>
              <a:t>Finansijska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prenosa</a:t>
            </a:r>
            <a:endParaRPr lang="en-GB" dirty="0" smtClean="0"/>
          </a:p>
          <a:p>
            <a:r>
              <a:rPr lang="en-GB" dirty="0" err="1" smtClean="0"/>
              <a:t>Ostali</a:t>
            </a:r>
            <a:r>
              <a:rPr lang="en-GB" dirty="0" smtClean="0"/>
              <a:t> “hedging” </a:t>
            </a:r>
            <a:r>
              <a:rPr lang="en-GB" dirty="0" err="1" smtClean="0"/>
              <a:t>instrumenti</a:t>
            </a:r>
            <a:endParaRPr lang="en-GB" dirty="0" smtClean="0"/>
          </a:p>
          <a:p>
            <a:r>
              <a:rPr lang="en-GB" dirty="0" err="1" smtClean="0"/>
              <a:t>Pregled</a:t>
            </a:r>
            <a:r>
              <a:rPr lang="en-GB" dirty="0" smtClean="0"/>
              <a:t> LT “hedging” </a:t>
            </a:r>
            <a:r>
              <a:rPr lang="en-GB" dirty="0" err="1" smtClean="0"/>
              <a:t>instrumenata</a:t>
            </a:r>
            <a:r>
              <a:rPr lang="en-GB" dirty="0" smtClean="0"/>
              <a:t> u </a:t>
            </a:r>
            <a:r>
              <a:rPr lang="en-GB" dirty="0" err="1"/>
              <a:t>E</a:t>
            </a:r>
            <a:r>
              <a:rPr lang="en-GB" dirty="0" err="1" smtClean="0"/>
              <a:t>vropi</a:t>
            </a:r>
            <a:endParaRPr lang="en-GB" dirty="0" smtClean="0"/>
          </a:p>
          <a:p>
            <a:r>
              <a:rPr lang="en-GB" dirty="0" err="1" smtClean="0"/>
              <a:t>Prednosti</a:t>
            </a:r>
            <a:r>
              <a:rPr lang="en-GB" dirty="0" smtClean="0"/>
              <a:t> i </a:t>
            </a:r>
            <a:r>
              <a:rPr lang="en-GB" dirty="0" err="1" smtClean="0"/>
              <a:t>nedostaci</a:t>
            </a:r>
            <a:r>
              <a:rPr lang="en-GB" dirty="0" smtClean="0"/>
              <a:t> PTR i FTR</a:t>
            </a:r>
          </a:p>
          <a:p>
            <a:r>
              <a:rPr lang="en-GB" dirty="0" err="1" smtClean="0"/>
              <a:t>Iskorištenost</a:t>
            </a:r>
            <a:r>
              <a:rPr lang="en-GB" dirty="0" smtClean="0"/>
              <a:t> LT PTR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primjeru</a:t>
            </a:r>
            <a:r>
              <a:rPr lang="en-GB" dirty="0" smtClean="0"/>
              <a:t> ITME </a:t>
            </a:r>
            <a:r>
              <a:rPr lang="en-GB" dirty="0" err="1" smtClean="0"/>
              <a:t>granice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Dugoročna</a:t>
            </a:r>
            <a:r>
              <a:rPr lang="en-GB" dirty="0" smtClean="0"/>
              <a:t> </a:t>
            </a:r>
            <a:r>
              <a:rPr lang="en-GB" dirty="0" err="1" smtClean="0"/>
              <a:t>prava</a:t>
            </a:r>
            <a:r>
              <a:rPr lang="en-GB" dirty="0" smtClean="0"/>
              <a:t> </a:t>
            </a:r>
            <a:r>
              <a:rPr lang="en-GB" dirty="0" err="1" smtClean="0"/>
              <a:t>prenosa</a:t>
            </a:r>
            <a:r>
              <a:rPr lang="en-GB" dirty="0" smtClean="0"/>
              <a:t> </a:t>
            </a:r>
            <a:r>
              <a:rPr lang="en-GB" dirty="0" smtClean="0"/>
              <a:t>(LT </a:t>
            </a:r>
            <a:r>
              <a:rPr lang="en-GB" dirty="0" smtClean="0"/>
              <a:t>TR)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7178" y="1598139"/>
            <a:ext cx="80031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FCA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uredba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Harmonised Allocation Rules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Fizička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prava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prenosa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(PTR)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Finansijska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prava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prenosa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(FTR)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Drugi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instrumenti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obezbjeđenja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PTR –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pravo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fizičkog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prenosa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energije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Nominacija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prava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UIOSI        “PTR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opcije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UIOLI        “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PTR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obaveze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81656" y="5485366"/>
            <a:ext cx="411891" cy="2553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-Right Arrow 5"/>
          <p:cNvSpPr/>
          <p:nvPr/>
        </p:nvSpPr>
        <p:spPr>
          <a:xfrm>
            <a:off x="1581656" y="5919997"/>
            <a:ext cx="411891" cy="2553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Finansijska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prenosa</a:t>
            </a:r>
            <a:r>
              <a:rPr lang="en-GB" dirty="0"/>
              <a:t> </a:t>
            </a:r>
            <a:r>
              <a:rPr lang="en-GB" dirty="0" smtClean="0"/>
              <a:t>(FTR</a:t>
            </a:r>
            <a:r>
              <a:rPr lang="en-GB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551" y="1415796"/>
            <a:ext cx="80031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FTR –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pravo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finansijsku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nadoknadu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FTR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opcije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FTR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obaveze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850573" y="3491766"/>
            <a:ext cx="1853513" cy="53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FTR = 100 MW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44467" y="3610206"/>
            <a:ext cx="951722" cy="298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Slučaj I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4467" y="4280602"/>
            <a:ext cx="951722" cy="298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Slučaj II</a:t>
            </a:r>
            <a:endParaRPr lang="en-GB" dirty="0"/>
          </a:p>
        </p:txBody>
      </p:sp>
      <p:sp>
        <p:nvSpPr>
          <p:cNvPr id="17" name="Left Arrow 16"/>
          <p:cNvSpPr/>
          <p:nvPr/>
        </p:nvSpPr>
        <p:spPr>
          <a:xfrm>
            <a:off x="1850572" y="4155406"/>
            <a:ext cx="1853513" cy="54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FTR = 100 MW</a:t>
            </a:r>
            <a:endParaRPr lang="en-GB" sz="1400" dirty="0"/>
          </a:p>
        </p:txBody>
      </p:sp>
      <p:sp>
        <p:nvSpPr>
          <p:cNvPr id="18" name="Oval 17"/>
          <p:cNvSpPr/>
          <p:nvPr/>
        </p:nvSpPr>
        <p:spPr>
          <a:xfrm>
            <a:off x="271851" y="4991263"/>
            <a:ext cx="1296955" cy="746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Zona A</a:t>
            </a:r>
          </a:p>
          <a:p>
            <a:pPr algn="ctr"/>
            <a:r>
              <a:rPr lang="en-GB" sz="1200" dirty="0" smtClean="0"/>
              <a:t>Cijena = 10€/MWh</a:t>
            </a:r>
            <a:endParaRPr lang="en-GB" sz="1200" dirty="0"/>
          </a:p>
        </p:txBody>
      </p:sp>
      <p:sp>
        <p:nvSpPr>
          <p:cNvPr id="19" name="Right Arrow 18"/>
          <p:cNvSpPr/>
          <p:nvPr/>
        </p:nvSpPr>
        <p:spPr>
          <a:xfrm>
            <a:off x="1568806" y="5096757"/>
            <a:ext cx="2348621" cy="53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Isporuka energije = 100 MWh</a:t>
            </a:r>
            <a:endParaRPr lang="en-GB" sz="1200" dirty="0"/>
          </a:p>
        </p:txBody>
      </p:sp>
      <p:sp>
        <p:nvSpPr>
          <p:cNvPr id="20" name="Oval 19"/>
          <p:cNvSpPr/>
          <p:nvPr/>
        </p:nvSpPr>
        <p:spPr>
          <a:xfrm>
            <a:off x="3917427" y="4991263"/>
            <a:ext cx="1296955" cy="746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Zona B</a:t>
            </a:r>
          </a:p>
          <a:p>
            <a:pPr algn="ctr"/>
            <a:r>
              <a:rPr lang="en-GB" sz="1200" dirty="0" smtClean="0"/>
              <a:t>Cijena = 20€/MWh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2859"/>
              </p:ext>
            </p:extLst>
          </p:nvPr>
        </p:nvGraphicFramePr>
        <p:xfrm>
          <a:off x="4795725" y="3470665"/>
          <a:ext cx="43126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351"/>
                <a:gridCol w="1515762"/>
                <a:gridCol w="1849507"/>
              </a:tblGrid>
              <a:tr h="3202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FTR </a:t>
                      </a:r>
                      <a:r>
                        <a:rPr lang="en-GB" sz="1800" b="0" dirty="0" err="1" smtClean="0"/>
                        <a:t>opcije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FTR </a:t>
                      </a:r>
                      <a:r>
                        <a:rPr lang="en-GB" sz="1800" b="0" dirty="0" err="1" smtClean="0"/>
                        <a:t>obaveze</a:t>
                      </a:r>
                      <a:endParaRPr lang="en-GB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Slučaj</a:t>
                      </a:r>
                      <a:r>
                        <a:rPr lang="en-GB" sz="1600" dirty="0" smtClean="0"/>
                        <a:t> 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Benefit 1000 €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Benefit 1000 €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Slučaj</a:t>
                      </a:r>
                      <a:r>
                        <a:rPr lang="en-GB" sz="1600" baseline="0" dirty="0" smtClean="0"/>
                        <a:t> II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Zaduženje</a:t>
                      </a:r>
                      <a:r>
                        <a:rPr lang="en-GB" sz="1600" dirty="0" smtClean="0"/>
                        <a:t> 1000 €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98" y="3224776"/>
            <a:ext cx="4015643" cy="3496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Drugi</a:t>
            </a:r>
            <a:r>
              <a:rPr lang="en-GB" dirty="0" smtClean="0"/>
              <a:t> LT “hedging” </a:t>
            </a:r>
            <a:r>
              <a:rPr lang="en-GB" dirty="0" err="1" smtClean="0"/>
              <a:t>instrumenti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0789" y="1575690"/>
            <a:ext cx="8003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EPAD – “electricity price area differential”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“hedge” u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odnosu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referentnu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cijenu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nordijskog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2 EPAD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ugovora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     FTR  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7087373">
            <a:off x="5254836" y="2525850"/>
            <a:ext cx="626076" cy="20525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6191225">
            <a:off x="5122876" y="1882660"/>
            <a:ext cx="626076" cy="30853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 rot="9958126">
            <a:off x="5012121" y="3681171"/>
            <a:ext cx="626076" cy="18550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8388670">
            <a:off x="5246521" y="3205429"/>
            <a:ext cx="670493" cy="17890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34295" y="3426828"/>
            <a:ext cx="1324682" cy="655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Referentna</a:t>
            </a:r>
            <a:r>
              <a:rPr lang="en-GB" sz="1600" dirty="0" smtClean="0"/>
              <a:t> </a:t>
            </a:r>
            <a:r>
              <a:rPr lang="en-GB" sz="1600" dirty="0" err="1" smtClean="0"/>
              <a:t>cijena</a:t>
            </a:r>
            <a:endParaRPr lang="en-GB" sz="1600" dirty="0"/>
          </a:p>
        </p:txBody>
      </p:sp>
      <p:sp>
        <p:nvSpPr>
          <p:cNvPr id="38" name="Left-Right Arrow 37"/>
          <p:cNvSpPr/>
          <p:nvPr/>
        </p:nvSpPr>
        <p:spPr>
          <a:xfrm>
            <a:off x="2710241" y="5077214"/>
            <a:ext cx="411891" cy="2553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Pregled</a:t>
            </a:r>
            <a:r>
              <a:rPr lang="en-US" dirty="0"/>
              <a:t> LT </a:t>
            </a:r>
            <a:r>
              <a:rPr lang="en-US" dirty="0" smtClean="0"/>
              <a:t>“hedging” </a:t>
            </a:r>
            <a:r>
              <a:rPr lang="en-US" dirty="0" err="1"/>
              <a:t>instrumenata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3" y="1165648"/>
            <a:ext cx="5522310" cy="56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PTR/FTR </a:t>
            </a:r>
            <a:r>
              <a:rPr lang="en-GB" dirty="0" err="1" smtClean="0"/>
              <a:t>prednosti</a:t>
            </a:r>
            <a:r>
              <a:rPr lang="en-GB" dirty="0" smtClean="0"/>
              <a:t> i </a:t>
            </a:r>
            <a:r>
              <a:rPr lang="en-GB" dirty="0" err="1" smtClean="0"/>
              <a:t>nedostaci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22214"/>
              </p:ext>
            </p:extLst>
          </p:nvPr>
        </p:nvGraphicFramePr>
        <p:xfrm>
          <a:off x="617838" y="1397000"/>
          <a:ext cx="7002162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081"/>
                <a:gridCol w="3501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PTR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FTR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Sigurnije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sredstvo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obezbjeđenja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u </a:t>
                      </a:r>
                      <a:r>
                        <a:rPr lang="en-GB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uslovima</a:t>
                      </a:r>
                      <a:r>
                        <a:rPr lang="en-GB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nedovoljno</a:t>
                      </a:r>
                      <a:r>
                        <a:rPr lang="en-GB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harmonizovanog</a:t>
                      </a:r>
                      <a:r>
                        <a:rPr lang="en-GB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tržišta</a:t>
                      </a:r>
                      <a:endParaRPr lang="en-GB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Zahtijeva</a:t>
                      </a:r>
                      <a:r>
                        <a:rPr lang="en-GB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C00000"/>
                          </a:solidFill>
                        </a:rPr>
                        <a:t>visok</a:t>
                      </a:r>
                      <a:r>
                        <a:rPr lang="en-GB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C00000"/>
                          </a:solidFill>
                        </a:rPr>
                        <a:t>stepen</a:t>
                      </a:r>
                      <a:r>
                        <a:rPr lang="en-GB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C00000"/>
                          </a:solidFill>
                        </a:rPr>
                        <a:t>harmonizacije</a:t>
                      </a:r>
                      <a:r>
                        <a:rPr lang="en-GB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C00000"/>
                          </a:solidFill>
                        </a:rPr>
                        <a:t>tržišta</a:t>
                      </a:r>
                      <a:r>
                        <a:rPr lang="en-GB" sz="1600" baseline="0" dirty="0" smtClean="0">
                          <a:solidFill>
                            <a:srgbClr val="C00000"/>
                          </a:solidFill>
                        </a:rPr>
                        <a:t> (market coupling)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Jednostavnija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primjena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nominacije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UIOSI)</a:t>
                      </a:r>
                      <a:endParaRPr lang="en-GB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Složenija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primjena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ponude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na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obje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strane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C00000"/>
                          </a:solidFill>
                        </a:rPr>
                        <a:t>interkonektora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Nominacije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LT TR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umanjuju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raspoloživi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dnevni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kapacitet</a:t>
                      </a:r>
                      <a:endParaRPr lang="en-GB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Veća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količina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kapaciteta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raspoloživa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day-ahead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tržište</a:t>
                      </a:r>
                      <a:endParaRPr lang="en-GB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Favorizovanje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dominantnih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učesnika</a:t>
                      </a:r>
                      <a:endParaRPr lang="en-GB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Veća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konkurentnost</a:t>
                      </a:r>
                      <a:endParaRPr lang="en-GB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Veća</a:t>
                      </a:r>
                      <a:r>
                        <a:rPr lang="en-GB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transparentnost</a:t>
                      </a:r>
                      <a:endParaRPr lang="en-GB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2022" y="5198076"/>
            <a:ext cx="6890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U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uslovima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nedovoljne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tržišne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harmonizacije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: PTR + UIOSI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U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uslovima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harmonizovanog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tržišta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: FTR </a:t>
            </a:r>
          </a:p>
        </p:txBody>
      </p:sp>
    </p:spTree>
    <p:extLst>
      <p:ext uri="{BB962C8B-B14F-4D97-AF65-F5344CB8AC3E}">
        <p14:creationId xmlns:p14="http://schemas.microsoft.com/office/powerpoint/2010/main" val="9073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Iskorištenost</a:t>
            </a:r>
            <a:r>
              <a:rPr lang="en-US" dirty="0" smtClean="0"/>
              <a:t> LT PTR (ITME, </a:t>
            </a:r>
            <a:r>
              <a:rPr lang="en-US" dirty="0" err="1" smtClean="0"/>
              <a:t>maj</a:t>
            </a:r>
            <a:r>
              <a:rPr lang="en-US" dirty="0" smtClean="0"/>
              <a:t> 2020)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012287"/>
              </p:ext>
            </p:extLst>
          </p:nvPr>
        </p:nvGraphicFramePr>
        <p:xfrm>
          <a:off x="738099" y="1611663"/>
          <a:ext cx="3578527" cy="20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175354"/>
              </p:ext>
            </p:extLst>
          </p:nvPr>
        </p:nvGraphicFramePr>
        <p:xfrm>
          <a:off x="4585532" y="1611662"/>
          <a:ext cx="3848100" cy="205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683501"/>
              </p:ext>
            </p:extLst>
          </p:nvPr>
        </p:nvGraphicFramePr>
        <p:xfrm>
          <a:off x="725264" y="3616277"/>
          <a:ext cx="3667125" cy="247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425045"/>
              </p:ext>
            </p:extLst>
          </p:nvPr>
        </p:nvGraphicFramePr>
        <p:xfrm>
          <a:off x="4585532" y="3721052"/>
          <a:ext cx="3838576" cy="236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90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recenzenta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9186" y="1914588"/>
            <a:ext cx="8073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Što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tiče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zakonske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regulative u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Crnoj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Gori,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koje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inicijalne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korake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potrebno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uraditi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kako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bi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proces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alokacije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finansijskih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prava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bio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omogućen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učesnicima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tržištu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električne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energije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Crnoj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Gori?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01794" y="3569465"/>
            <a:ext cx="11017" cy="246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37272" y="3569465"/>
            <a:ext cx="1244906" cy="451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EU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5672030" y="3558330"/>
            <a:ext cx="1244906" cy="451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CG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08233" y="4478356"/>
            <a:ext cx="27029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FCA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HAR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PTR/FTR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</a:rPr>
              <a:t>Dizajn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LT TR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</a:rPr>
              <a:t>nivou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CCR)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61345" y="4379245"/>
            <a:ext cx="2423418" cy="525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13230" y="4779355"/>
            <a:ext cx="3483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Rana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</a:rPr>
              <a:t>implementacija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HAR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(SEE CAO)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1731" y="4441716"/>
            <a:ext cx="142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FCA (</a:t>
            </a:r>
            <a:r>
              <a:rPr lang="en-GB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EnC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CIGREglobal4_3_Ed1Aug18v2</Template>
  <TotalTime>562</TotalTime>
  <Words>377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Thème Office</vt:lpstr>
      <vt:lpstr>Fizička i finansijska prava prenosa</vt:lpstr>
      <vt:lpstr>Fizička i finansijska prava prenosa</vt:lpstr>
      <vt:lpstr>Dugoročna prava prenosa (LT TR)</vt:lpstr>
      <vt:lpstr>Finansijska prava prenosa (FTR)</vt:lpstr>
      <vt:lpstr>Drugi LT “hedging” instrumenti</vt:lpstr>
      <vt:lpstr>Pregled LT “hedging” instrumenata</vt:lpstr>
      <vt:lpstr>PTR/FTR prednosti i nedostaci</vt:lpstr>
      <vt:lpstr>Iskorištenost LT PTR (ITME, maj 2020)</vt:lpstr>
      <vt:lpstr>Pitanje recenzenta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Filip Markovic</cp:lastModifiedBy>
  <cp:revision>30</cp:revision>
  <dcterms:created xsi:type="dcterms:W3CDTF">2018-08-21T10:05:07Z</dcterms:created>
  <dcterms:modified xsi:type="dcterms:W3CDTF">2021-09-28T16:21:05Z</dcterms:modified>
</cp:coreProperties>
</file>